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FC"/>
    <a:srgbClr val="0C234B"/>
    <a:srgbClr val="AB0520"/>
    <a:srgbClr val="6F868D"/>
    <a:srgbClr val="1FFF00"/>
    <a:srgbClr val="FF00FF"/>
    <a:srgbClr val="0505FF"/>
    <a:srgbClr val="CA00CA"/>
    <a:srgbClr val="899CA2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7" autoAdjust="0"/>
    <p:restoredTop sz="89298" autoAdjust="0"/>
  </p:normalViewPr>
  <p:slideViewPr>
    <p:cSldViewPr snapToGrid="0">
      <p:cViewPr>
        <p:scale>
          <a:sx n="96" d="100"/>
          <a:sy n="96" d="100"/>
        </p:scale>
        <p:origin x="101" y="-1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2CF7-B2B3-4782-914A-8F1554C8DE51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CBD04-DCD7-4EE7-99CE-EB44670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76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 userDrawn="1"/>
        </p:nvGrpSpPr>
        <p:grpSpPr>
          <a:xfrm>
            <a:off x="2540" y="0"/>
            <a:ext cx="12189460" cy="6858000"/>
            <a:chOff x="2540" y="0"/>
            <a:chExt cx="12189460" cy="6858000"/>
          </a:xfrm>
        </p:grpSpPr>
        <p:pic>
          <p:nvPicPr>
            <p:cNvPr id="60" name="Picture 5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43"/>
            <a:stretch/>
          </p:blipFill>
          <p:spPr>
            <a:xfrm>
              <a:off x="2540" y="0"/>
              <a:ext cx="12189460" cy="604520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 userDrawn="1"/>
          </p:nvSpPr>
          <p:spPr>
            <a:xfrm>
              <a:off x="2540" y="5664200"/>
              <a:ext cx="12188952" cy="1193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4997993" y="5746448"/>
            <a:ext cx="2256972" cy="1128486"/>
            <a:chOff x="3446812" y="5746448"/>
            <a:chExt cx="2256972" cy="1128486"/>
          </a:xfrm>
        </p:grpSpPr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812" y="5746448"/>
              <a:ext cx="2256972" cy="112848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77" t="67069" r="36573" b="16434"/>
            <a:stretch/>
          </p:blipFill>
          <p:spPr>
            <a:xfrm>
              <a:off x="4216227" y="6572247"/>
              <a:ext cx="730596" cy="23495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73" t="33630" r="40704" b="32408"/>
            <a:stretch/>
          </p:blipFill>
          <p:spPr>
            <a:xfrm>
              <a:off x="4302125" y="6047313"/>
              <a:ext cx="549276" cy="5262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39" t="60942" r="38920" b="32408"/>
            <a:stretch/>
          </p:blipFill>
          <p:spPr>
            <a:xfrm>
              <a:off x="4846638" y="6494998"/>
              <a:ext cx="66676" cy="94703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"/>
            <a:ext cx="12192000" cy="555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Header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12179"/>
            <a:ext cx="12192000" cy="128016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5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Title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33903"/>
            <a:ext cx="12192000" cy="35744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47013" y="4355874"/>
            <a:ext cx="5297976" cy="133834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0837" y="5702536"/>
            <a:ext cx="3901440" cy="115546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Acknowledgements</a:t>
            </a:r>
          </a:p>
          <a:p>
            <a:pPr lvl="0"/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179725" y="5702536"/>
            <a:ext cx="3901440" cy="115546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Affiliations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dirty="0"/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5792382" y="1576394"/>
            <a:ext cx="604503" cy="82296"/>
            <a:chOff x="4268723" y="1918335"/>
            <a:chExt cx="604503" cy="82296"/>
          </a:xfrm>
          <a:effectLst/>
        </p:grpSpPr>
        <p:sp>
          <p:nvSpPr>
            <p:cNvPr id="71" name="Isosceles Triangle 70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Isosceles Triangle 71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Isosceles Triangle 72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435" y="6572797"/>
            <a:ext cx="531832" cy="365125"/>
          </a:xfrm>
        </p:spPr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3721" y="5"/>
            <a:ext cx="10363200" cy="110331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020590" y="1688123"/>
            <a:ext cx="10256331" cy="4487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  <a:lvl2pPr algn="l">
              <a:defRPr sz="2400">
                <a:solidFill>
                  <a:schemeClr val="tx1"/>
                </a:solidFill>
              </a:defRPr>
            </a:lvl2pPr>
            <a:lvl3pPr algn="l">
              <a:defRPr sz="2400">
                <a:solidFill>
                  <a:schemeClr val="tx1"/>
                </a:solidFill>
              </a:defRPr>
            </a:lvl3pPr>
            <a:lvl4pPr algn="l">
              <a:defRPr sz="2400">
                <a:solidFill>
                  <a:schemeClr val="tx1"/>
                </a:solidFill>
              </a:defRPr>
            </a:lvl4pPr>
            <a:lvl5pPr algn="l"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9" name="Isosceles Triangle 1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8193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435" y="6572797"/>
            <a:ext cx="531832" cy="365125"/>
          </a:xfrm>
        </p:spPr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3721" y="5"/>
            <a:ext cx="10363200" cy="1103313"/>
          </a:xfrm>
        </p:spPr>
        <p:txBody>
          <a:bodyPr/>
          <a:lstStyle>
            <a:lvl1pPr>
              <a:defRPr sz="2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020590" y="2240801"/>
            <a:ext cx="4799019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6297697" y="2240801"/>
            <a:ext cx="4799019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9" name="Isosceles Triangle 1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86120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435" y="6572797"/>
            <a:ext cx="531832" cy="365125"/>
          </a:xfrm>
        </p:spPr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240231" y="2696278"/>
            <a:ext cx="5127812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1213279" y="2355450"/>
            <a:ext cx="5127812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29" name="Isosceles Triangle 2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Isosceles Triangle 3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71BCDAD6-A0D5-47A2-9045-9424DC33D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721" y="5"/>
            <a:ext cx="10363200" cy="110331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</p:spTree>
    <p:extLst>
      <p:ext uri="{BB962C8B-B14F-4D97-AF65-F5344CB8AC3E}">
        <p14:creationId xmlns:p14="http://schemas.microsoft.com/office/powerpoint/2010/main" val="257592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15435" y="6572797"/>
            <a:ext cx="531832" cy="365125"/>
          </a:xfrm>
        </p:spPr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1316503" y="2003330"/>
            <a:ext cx="4503108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6363455" y="2003330"/>
            <a:ext cx="4503108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9" name="Isosceles Triangle 1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D654A92-49C5-44C8-8318-8BF63A496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721" y="5"/>
            <a:ext cx="10363200" cy="110331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</p:spTree>
    <p:extLst>
      <p:ext uri="{BB962C8B-B14F-4D97-AF65-F5344CB8AC3E}">
        <p14:creationId xmlns:p14="http://schemas.microsoft.com/office/powerpoint/2010/main" val="184323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15435" y="6572797"/>
            <a:ext cx="531832" cy="365125"/>
          </a:xfrm>
        </p:spPr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13287" y="2875352"/>
            <a:ext cx="8623684" cy="13144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7" name="Isosceles Triangle 16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F3A8AEB-3AC4-46F1-A9D7-7FF965A33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721" y="5"/>
            <a:ext cx="10363200" cy="110331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</p:spTree>
    <p:extLst>
      <p:ext uri="{BB962C8B-B14F-4D97-AF65-F5344CB8AC3E}">
        <p14:creationId xmlns:p14="http://schemas.microsoft.com/office/powerpoint/2010/main" val="160697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15435" y="6572797"/>
            <a:ext cx="531832" cy="365125"/>
          </a:xfrm>
        </p:spPr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829440"/>
            <a:ext cx="73152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4938724"/>
            <a:ext cx="7315200" cy="40087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4" name="Isosceles Triangle 13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6B6F53A-9145-4983-B9D0-DDE91D4A2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721" y="5"/>
            <a:ext cx="10363200" cy="110331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</p:spTree>
    <p:extLst>
      <p:ext uri="{BB962C8B-B14F-4D97-AF65-F5344CB8AC3E}">
        <p14:creationId xmlns:p14="http://schemas.microsoft.com/office/powerpoint/2010/main" val="235605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15435" y="6572797"/>
            <a:ext cx="531832" cy="365125"/>
          </a:xfrm>
        </p:spPr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905513" y="1843553"/>
            <a:ext cx="3007107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066553" y="1921673"/>
            <a:ext cx="73152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66553" y="5030957"/>
            <a:ext cx="7315200" cy="40087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4" name="Isosceles Triangle 13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C9D62998-72E1-4FE9-BF4A-83C0EEB82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721" y="5"/>
            <a:ext cx="10363200" cy="110331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</p:spTree>
    <p:extLst>
      <p:ext uri="{BB962C8B-B14F-4D97-AF65-F5344CB8AC3E}">
        <p14:creationId xmlns:p14="http://schemas.microsoft.com/office/powerpoint/2010/main" val="79124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15435" y="6572797"/>
            <a:ext cx="531832" cy="365125"/>
          </a:xfrm>
        </p:spPr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9" name="Isosceles Triangle 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7915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39" y="6619893"/>
            <a:ext cx="581152" cy="240792"/>
          </a:xfrm>
          <a:prstGeom prst="rect">
            <a:avLst/>
          </a:prstGeom>
        </p:spPr>
      </p:pic>
      <p:pic>
        <p:nvPicPr>
          <p:cNvPr id="22" name="Picture 21" descr="triangle_page#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83" y="6617208"/>
            <a:ext cx="435864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512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217" y="3885257"/>
            <a:ext cx="9261907" cy="14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5435" y="6558729"/>
            <a:ext cx="53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F1214C19-7B70-E548-A608-340680BFD9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3" name="Picture 2" descr="Image result for university of arizona logo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2" y="107576"/>
            <a:ext cx="653493" cy="60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A651C5B-CBDC-4F13-82DC-8CE65C9313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45968" y="-268256"/>
            <a:ext cx="1828765" cy="13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C234B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Low Frequency Unsteadiness in Laminar Separation Bubbles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Alek Cotnoir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NASA Space Grant Undergraduate Research Symposium</a:t>
            </a:r>
          </a:p>
          <a:p>
            <a:r>
              <a:rPr lang="en-US" dirty="0"/>
              <a:t>April 17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Mentor: Dr. Jesse Little</a:t>
            </a:r>
          </a:p>
          <a:p>
            <a:r>
              <a:rPr lang="en-US" dirty="0"/>
              <a:t>Department of Aerospace and Mechanical Engineering</a:t>
            </a:r>
          </a:p>
          <a:p>
            <a:r>
              <a:rPr lang="en-US" dirty="0"/>
              <a:t>Partially Funded by NSF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864A364-DE97-493C-952E-F748BD61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60" y="129823"/>
            <a:ext cx="742605" cy="7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729F20B-881D-4450-9DB1-3F27C58F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8074" y="-3304354"/>
            <a:ext cx="593940" cy="7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9DC831F-DB07-4ACE-97D0-0EBD3359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5" y="162875"/>
            <a:ext cx="555624" cy="74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7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F1E4D-F815-4E42-B8AC-1221EC9C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E1C5D1-0F6A-42CB-AB45-13F87284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E1DC2-8238-4892-9256-DFDE2B7C6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Dr. Jesse Little</a:t>
            </a:r>
          </a:p>
          <a:p>
            <a:pPr marL="0" indent="0">
              <a:buNone/>
            </a:pPr>
            <a:r>
              <a:rPr lang="en-US" dirty="0"/>
              <a:t>Dr. James Threadgill</a:t>
            </a:r>
          </a:p>
          <a:p>
            <a:pPr marL="0" indent="0">
              <a:buNone/>
            </a:pPr>
            <a:r>
              <a:rPr lang="en-US" dirty="0"/>
              <a:t>David Borgmann, PhD Student</a:t>
            </a:r>
          </a:p>
          <a:p>
            <a:pPr marL="0" indent="0">
              <a:buNone/>
            </a:pPr>
            <a:r>
              <a:rPr lang="en-US" dirty="0"/>
              <a:t>The Aerospace and Mechanical Engineering Department</a:t>
            </a:r>
          </a:p>
          <a:p>
            <a:pPr marL="0" indent="0">
              <a:buNone/>
            </a:pPr>
            <a:r>
              <a:rPr lang="en-US" dirty="0"/>
              <a:t>The Arizona Space Grant Team</a:t>
            </a:r>
          </a:p>
          <a:p>
            <a:pPr marL="0" indent="0">
              <a:buNone/>
            </a:pPr>
            <a:r>
              <a:rPr lang="en-US" dirty="0"/>
              <a:t>National Science Foundation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2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15B1A-F72E-4E18-9EFE-46D223EFAB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5B448-5A44-431B-B776-E51C949849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BFA7A-81F4-4A18-B12B-D72BF2B9D5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A3134B-5A8A-454B-A9A5-8F511A9F6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68C291-069F-4C40-B7B7-E08E9FF902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2DC481-0423-457E-9D95-6B6F24979E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75D396-B0A1-407F-8300-36D9E4C2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7B24FD-5D25-44E6-9DF1-F021CA83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Laminar Separation Bubble (LSB)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8ABAA-16BD-4E6D-B26F-2519ACB27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5203"/>
            <a:ext cx="4309607" cy="4487594"/>
          </a:xfrm>
        </p:spPr>
        <p:txBody>
          <a:bodyPr/>
          <a:lstStyle/>
          <a:p>
            <a:r>
              <a:rPr lang="en-US" dirty="0"/>
              <a:t>Form in wall bounded flows when subjected to a strong adverse pressure gradient</a:t>
            </a:r>
          </a:p>
          <a:p>
            <a:r>
              <a:rPr lang="en-US" dirty="0"/>
              <a:t>Area of slow moving/circulating air</a:t>
            </a:r>
          </a:p>
          <a:p>
            <a:r>
              <a:rPr lang="en-US" dirty="0"/>
              <a:t>Modifies effective shape of airfoil</a:t>
            </a:r>
          </a:p>
          <a:p>
            <a:r>
              <a:rPr lang="en-US" dirty="0"/>
              <a:t>Impacts aerodynamic performance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Basic Understanding of Airfoil Characteristics at Low Reynolds Numbers">
            <a:extLst>
              <a:ext uri="{FF2B5EF4-FFF2-40B4-BE49-F238E27FC236}">
                <a16:creationId xmlns:a16="http://schemas.microsoft.com/office/drawing/2014/main" id="{A6C4848D-BF35-4C50-AFCB-3F880963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08" y="1185202"/>
            <a:ext cx="7024651" cy="14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F73F39-421F-49AD-A742-6DA1979F8AF6}"/>
              </a:ext>
            </a:extLst>
          </p:cNvPr>
          <p:cNvSpPr txBox="1"/>
          <p:nvPr/>
        </p:nvSpPr>
        <p:spPr>
          <a:xfrm>
            <a:off x="4822161" y="2785163"/>
            <a:ext cx="7270143" cy="40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Winslow, J., Otsuka, H. ,Govindarajan, B., Chopra, I., “Basic Understanding of Airfoil Characteristics at Low Reynolds Numbers,” </a:t>
            </a:r>
            <a:r>
              <a:rPr lang="en-US" sz="1000" i="1" dirty="0"/>
              <a:t>Journal of Aircraft, </a:t>
            </a:r>
            <a:r>
              <a:rPr lang="en-US" sz="1000" dirty="0"/>
              <a:t>Vol. 55, No. 3. May-June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8FFF3-15DC-4326-93DD-11DCC395D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417" y="3575426"/>
            <a:ext cx="7944583" cy="21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8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A37B68-91A7-41A3-81A3-C8984BD9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C935C2-4559-4722-9BD1-A2B3E486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Frequency Behavior in the LSB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5EEE0-B3FA-4753-AA36-564B33B8A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16" y="1185203"/>
            <a:ext cx="5075410" cy="44875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Expansion and contraction of LSB called ‘breathing’</a:t>
            </a:r>
          </a:p>
          <a:p>
            <a:r>
              <a:rPr lang="en-US" dirty="0"/>
              <a:t>Observed in subsonic to supersonic regimes</a:t>
            </a:r>
          </a:p>
          <a:p>
            <a:r>
              <a:rPr lang="en-US" dirty="0"/>
              <a:t>Breathing frequency increases as bubble size decreases</a:t>
            </a:r>
          </a:p>
          <a:p>
            <a:r>
              <a:rPr lang="en-US" dirty="0"/>
              <a:t>Detrimental to aircraft performance</a:t>
            </a:r>
          </a:p>
          <a:p>
            <a:pPr lvl="1"/>
            <a:r>
              <a:rPr lang="en-US" dirty="0"/>
              <a:t>Loss of lift</a:t>
            </a:r>
          </a:p>
          <a:p>
            <a:pPr lvl="1"/>
            <a:r>
              <a:rPr lang="en-US" dirty="0"/>
              <a:t>Component fatigue</a:t>
            </a:r>
          </a:p>
          <a:p>
            <a:pPr lvl="1"/>
            <a:r>
              <a:rPr lang="en-US" dirty="0"/>
              <a:t>Propulsion system complications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3549D-16E6-420B-AFCF-84A76FCB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321" y="1132009"/>
            <a:ext cx="5597563" cy="4950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4A627C-9E55-4A25-A218-2CBBF318E502}"/>
              </a:ext>
            </a:extLst>
          </p:cNvPr>
          <p:cNvSpPr txBox="1"/>
          <p:nvPr/>
        </p:nvSpPr>
        <p:spPr>
          <a:xfrm>
            <a:off x="7016722" y="6082749"/>
            <a:ext cx="456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Weiss, J., Little, J., Threadgill, J., “Low-Frequency Unsteadiness in Pressure-Induced Separation Bubbles,” </a:t>
            </a:r>
            <a:r>
              <a:rPr lang="en-US" sz="1000" i="1" dirty="0"/>
              <a:t>AIAA Sci-Tech Forum</a:t>
            </a:r>
            <a:r>
              <a:rPr lang="en-US" sz="1000" dirty="0"/>
              <a:t>. January 2021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425BFB-C964-4BF8-8101-40CE85148A44}"/>
                  </a:ext>
                </a:extLst>
              </p:cNvPr>
              <p:cNvSpPr/>
              <p:nvPr/>
            </p:nvSpPr>
            <p:spPr>
              <a:xfrm>
                <a:off x="3720266" y="5774202"/>
                <a:ext cx="1063881" cy="6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425BFB-C964-4BF8-8101-40CE85148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266" y="5774202"/>
                <a:ext cx="1063881" cy="617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1339456-8E1A-4725-B086-5E54251BE82B}"/>
              </a:ext>
            </a:extLst>
          </p:cNvPr>
          <p:cNvSpPr txBox="1"/>
          <p:nvPr/>
        </p:nvSpPr>
        <p:spPr>
          <a:xfrm>
            <a:off x="606950" y="5867305"/>
            <a:ext cx="3591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Strouhal Number =&gt;</a:t>
            </a:r>
          </a:p>
        </p:txBody>
      </p:sp>
    </p:spTree>
    <p:extLst>
      <p:ext uri="{BB962C8B-B14F-4D97-AF65-F5344CB8AC3E}">
        <p14:creationId xmlns:p14="http://schemas.microsoft.com/office/powerpoint/2010/main" val="271193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FD1B2-9BDC-4F40-946F-C92C20CA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38F05A-1DC5-483B-BBDE-901B3A4B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51B93-8624-4403-A133-1CF9A31D6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499" y="1103318"/>
            <a:ext cx="4015642" cy="4487594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dirty="0"/>
              <a:t>Aluminum honeycomb plate </a:t>
            </a:r>
          </a:p>
          <a:p>
            <a:pPr lvl="1" fontAlgn="base"/>
            <a:r>
              <a:rPr lang="en-US" dirty="0"/>
              <a:t>78 in. x 47.75 in. x 0.5 in.                       (1.98 m x 1.22 m x 13mm) </a:t>
            </a:r>
          </a:p>
          <a:p>
            <a:pPr lvl="1" fontAlgn="base"/>
            <a:r>
              <a:rPr lang="en-US" dirty="0"/>
              <a:t>1mm solid aluminum skin</a:t>
            </a:r>
          </a:p>
          <a:p>
            <a:pPr lvl="1" fontAlgn="base"/>
            <a:r>
              <a:rPr lang="en-US" dirty="0"/>
              <a:t>Flatness: +/-0.665 mm/m                  (+/-0.008 in./Ft.)</a:t>
            </a:r>
          </a:p>
          <a:p>
            <a:pPr fontAlgn="base"/>
            <a:r>
              <a:rPr lang="en-US" dirty="0"/>
              <a:t>Leading edge: </a:t>
            </a:r>
          </a:p>
          <a:p>
            <a:pPr lvl="1" fontAlgn="base"/>
            <a:r>
              <a:rPr lang="en-US" dirty="0"/>
              <a:t>1:20 </a:t>
            </a:r>
            <a:r>
              <a:rPr lang="en-US" dirty="0" err="1"/>
              <a:t>superellipse</a:t>
            </a:r>
            <a:r>
              <a:rPr lang="en-US" dirty="0"/>
              <a:t> (Lin et al. 1992)</a:t>
            </a:r>
          </a:p>
          <a:p>
            <a:pPr fontAlgn="base"/>
            <a:r>
              <a:rPr lang="en-US" dirty="0"/>
              <a:t>Adjustable trailing edge flap</a:t>
            </a:r>
          </a:p>
          <a:p>
            <a:pPr fontAlgn="base"/>
            <a:r>
              <a:rPr lang="en-US" dirty="0"/>
              <a:t>Elevated to 8.25 in. above the tunnel floor</a:t>
            </a:r>
          </a:p>
          <a:p>
            <a:pPr fontAlgn="base"/>
            <a:r>
              <a:rPr lang="en-US" dirty="0"/>
              <a:t>Displacement Body:</a:t>
            </a:r>
          </a:p>
          <a:p>
            <a:pPr lvl="1" fontAlgn="base"/>
            <a:r>
              <a:rPr lang="en-US" dirty="0"/>
              <a:t>8 in. chord x 46 in. span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439FF0-B58D-4869-A220-AD5EAF8CDA8F}"/>
              </a:ext>
            </a:extLst>
          </p:cNvPr>
          <p:cNvGrpSpPr/>
          <p:nvPr/>
        </p:nvGrpSpPr>
        <p:grpSpPr>
          <a:xfrm>
            <a:off x="4072168" y="1159769"/>
            <a:ext cx="8119832" cy="2044607"/>
            <a:chOff x="1637358" y="2494588"/>
            <a:chExt cx="8917283" cy="18688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70596F-174D-4CFC-A1A5-60DE142894A3}"/>
                </a:ext>
              </a:extLst>
            </p:cNvPr>
            <p:cNvGrpSpPr/>
            <p:nvPr/>
          </p:nvGrpSpPr>
          <p:grpSpPr>
            <a:xfrm>
              <a:off x="1637358" y="2494588"/>
              <a:ext cx="8917283" cy="1868824"/>
              <a:chOff x="1879054" y="2518691"/>
              <a:chExt cx="8433892" cy="1820617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1DF084D-C37E-433F-8439-550CFEBB26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3766" y="3214437"/>
                <a:ext cx="347183" cy="25266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57131C1-FD49-4E86-96FC-2B2B11D49B0D}"/>
                  </a:ext>
                </a:extLst>
              </p:cNvPr>
              <p:cNvSpPr/>
              <p:nvPr/>
            </p:nvSpPr>
            <p:spPr>
              <a:xfrm>
                <a:off x="3247031" y="3675011"/>
                <a:ext cx="1334252" cy="9488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D4C146A-932E-4DCE-A5C1-42694D5FE42F}"/>
                  </a:ext>
                </a:extLst>
              </p:cNvPr>
              <p:cNvSpPr/>
              <p:nvPr/>
            </p:nvSpPr>
            <p:spPr>
              <a:xfrm>
                <a:off x="1879054" y="2518692"/>
                <a:ext cx="8433892" cy="18206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0D8856-8A36-446C-9B4E-2EBFBA2BB15B}"/>
                  </a:ext>
                </a:extLst>
              </p:cNvPr>
              <p:cNvSpPr/>
              <p:nvPr/>
            </p:nvSpPr>
            <p:spPr>
              <a:xfrm>
                <a:off x="3914273" y="3681663"/>
                <a:ext cx="5390147" cy="882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961DB8B1-929E-44ED-9435-E9DDCD496FA6}"/>
                  </a:ext>
                </a:extLst>
              </p:cNvPr>
              <p:cNvSpPr/>
              <p:nvPr/>
            </p:nvSpPr>
            <p:spPr>
              <a:xfrm rot="4811006">
                <a:off x="9562362" y="3321672"/>
                <a:ext cx="100034" cy="72596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59F6C5D-33F0-40D5-8336-79F97A8B08A0}"/>
                  </a:ext>
                </a:extLst>
              </p:cNvPr>
              <p:cNvSpPr/>
              <p:nvPr/>
            </p:nvSpPr>
            <p:spPr>
              <a:xfrm>
                <a:off x="5101389" y="3244215"/>
                <a:ext cx="784335" cy="190032"/>
              </a:xfrm>
              <a:custGeom>
                <a:avLst/>
                <a:gdLst>
                  <a:gd name="connsiteX0" fmla="*/ 784128 w 784335"/>
                  <a:gd name="connsiteY0" fmla="*/ 35958 h 190032"/>
                  <a:gd name="connsiteX1" fmla="*/ 623707 w 784335"/>
                  <a:gd name="connsiteY1" fmla="*/ 108147 h 190032"/>
                  <a:gd name="connsiteX2" fmla="*/ 383076 w 784335"/>
                  <a:gd name="connsiteY2" fmla="*/ 172316 h 190032"/>
                  <a:gd name="connsiteX3" fmla="*/ 174528 w 784335"/>
                  <a:gd name="connsiteY3" fmla="*/ 188358 h 190032"/>
                  <a:gd name="connsiteX4" fmla="*/ 46192 w 784335"/>
                  <a:gd name="connsiteY4" fmla="*/ 140231 h 190032"/>
                  <a:gd name="connsiteX5" fmla="*/ 14107 w 784335"/>
                  <a:gd name="connsiteY5" fmla="*/ 19916 h 190032"/>
                  <a:gd name="connsiteX6" fmla="*/ 262760 w 784335"/>
                  <a:gd name="connsiteY6" fmla="*/ 3874 h 190032"/>
                  <a:gd name="connsiteX7" fmla="*/ 591623 w 784335"/>
                  <a:gd name="connsiteY7" fmla="*/ 60021 h 190032"/>
                  <a:gd name="connsiteX8" fmla="*/ 784128 w 784335"/>
                  <a:gd name="connsiteY8" fmla="*/ 35958 h 19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4335" h="190032">
                    <a:moveTo>
                      <a:pt x="784128" y="35958"/>
                    </a:moveTo>
                    <a:cubicBezTo>
                      <a:pt x="789475" y="43979"/>
                      <a:pt x="690549" y="85421"/>
                      <a:pt x="623707" y="108147"/>
                    </a:cubicBezTo>
                    <a:cubicBezTo>
                      <a:pt x="556865" y="130873"/>
                      <a:pt x="457939" y="158948"/>
                      <a:pt x="383076" y="172316"/>
                    </a:cubicBezTo>
                    <a:cubicBezTo>
                      <a:pt x="308213" y="185684"/>
                      <a:pt x="230675" y="193705"/>
                      <a:pt x="174528" y="188358"/>
                    </a:cubicBezTo>
                    <a:cubicBezTo>
                      <a:pt x="118381" y="183011"/>
                      <a:pt x="72929" y="168305"/>
                      <a:pt x="46192" y="140231"/>
                    </a:cubicBezTo>
                    <a:cubicBezTo>
                      <a:pt x="19455" y="112157"/>
                      <a:pt x="-21988" y="42642"/>
                      <a:pt x="14107" y="19916"/>
                    </a:cubicBezTo>
                    <a:cubicBezTo>
                      <a:pt x="50202" y="-2810"/>
                      <a:pt x="166507" y="-2810"/>
                      <a:pt x="262760" y="3874"/>
                    </a:cubicBezTo>
                    <a:cubicBezTo>
                      <a:pt x="359013" y="10558"/>
                      <a:pt x="511413" y="54674"/>
                      <a:pt x="591623" y="60021"/>
                    </a:cubicBezTo>
                    <a:cubicBezTo>
                      <a:pt x="671833" y="65368"/>
                      <a:pt x="778781" y="27937"/>
                      <a:pt x="784128" y="359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C39ADB2-F2B8-4509-8E42-6A67E4FBF32B}"/>
                  </a:ext>
                </a:extLst>
              </p:cNvPr>
              <p:cNvSpPr/>
              <p:nvPr/>
            </p:nvSpPr>
            <p:spPr>
              <a:xfrm>
                <a:off x="5101389" y="3623702"/>
                <a:ext cx="141172" cy="4567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00D6BC-D2AC-4A27-98F1-E923F57F1F08}"/>
                  </a:ext>
                </a:extLst>
              </p:cNvPr>
              <p:cNvSpPr/>
              <p:nvPr/>
            </p:nvSpPr>
            <p:spPr>
              <a:xfrm>
                <a:off x="6565230" y="2518691"/>
                <a:ext cx="45719" cy="81004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7F0DFB8-4870-4DBF-B5D6-29ACF725568F}"/>
                  </a:ext>
                </a:extLst>
              </p:cNvPr>
              <p:cNvSpPr/>
              <p:nvPr/>
            </p:nvSpPr>
            <p:spPr>
              <a:xfrm>
                <a:off x="5299508" y="2518692"/>
                <a:ext cx="60962" cy="8100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A29B8C3C-D0BF-43D4-8025-DF8642589B4E}"/>
                  </a:ext>
                </a:extLst>
              </p:cNvPr>
              <p:cNvSpPr/>
              <p:nvPr/>
            </p:nvSpPr>
            <p:spPr>
              <a:xfrm>
                <a:off x="2193565" y="3188118"/>
                <a:ext cx="784335" cy="455320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83B768-3FE0-43CB-87FD-1DA639CB38C8}"/>
                </a:ext>
              </a:extLst>
            </p:cNvPr>
            <p:cNvSpPr txBox="1"/>
            <p:nvPr/>
          </p:nvSpPr>
          <p:spPr>
            <a:xfrm>
              <a:off x="1919193" y="3230762"/>
              <a:ext cx="12138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Flow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C657E3-9FED-4F06-B603-D1270DBB0A6E}"/>
                </a:ext>
              </a:extLst>
            </p:cNvPr>
            <p:cNvSpPr txBox="1"/>
            <p:nvPr/>
          </p:nvSpPr>
          <p:spPr>
            <a:xfrm>
              <a:off x="2481039" y="3955298"/>
              <a:ext cx="1478877" cy="30944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Leading Edge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0D5EA6-6ABE-444A-8064-2BE4EE9E6028}"/>
                </a:ext>
              </a:extLst>
            </p:cNvPr>
            <p:cNvSpPr txBox="1"/>
            <p:nvPr/>
          </p:nvSpPr>
          <p:spPr>
            <a:xfrm>
              <a:off x="8794366" y="3975695"/>
              <a:ext cx="1713173" cy="30944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Adjustable Flap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C68150-6FCF-4F34-BA28-3E5E113F4680}"/>
                </a:ext>
              </a:extLst>
            </p:cNvPr>
            <p:cNvSpPr txBox="1"/>
            <p:nvPr/>
          </p:nvSpPr>
          <p:spPr>
            <a:xfrm>
              <a:off x="5998827" y="3991484"/>
              <a:ext cx="1213806" cy="30944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Flat Plate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2373BA-E589-4D59-933C-52DADE41E920}"/>
                </a:ext>
              </a:extLst>
            </p:cNvPr>
            <p:cNvSpPr txBox="1"/>
            <p:nvPr/>
          </p:nvSpPr>
          <p:spPr>
            <a:xfrm>
              <a:off x="4494465" y="2848064"/>
              <a:ext cx="691711" cy="30944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Wing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0C4591-7E08-437C-BC53-0709AD066DDF}"/>
                </a:ext>
              </a:extLst>
            </p:cNvPr>
            <p:cNvSpPr txBox="1"/>
            <p:nvPr/>
          </p:nvSpPr>
          <p:spPr>
            <a:xfrm>
              <a:off x="6939986" y="2731424"/>
              <a:ext cx="1213806" cy="30944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Sting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6EDE02-04A0-4E1A-84BB-CB9B7051FD12}"/>
                </a:ext>
              </a:extLst>
            </p:cNvPr>
            <p:cNvSpPr txBox="1"/>
            <p:nvPr/>
          </p:nvSpPr>
          <p:spPr>
            <a:xfrm>
              <a:off x="5812401" y="2718106"/>
              <a:ext cx="851377" cy="534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CTA Probe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45C085-6860-49CD-9791-1642D5F5DAF2}"/>
                </a:ext>
              </a:extLst>
            </p:cNvPr>
            <p:cNvSpPr txBox="1"/>
            <p:nvPr/>
          </p:nvSpPr>
          <p:spPr>
            <a:xfrm>
              <a:off x="3494176" y="3078321"/>
              <a:ext cx="1035582" cy="534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Plasma Actuator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ED1EAE2-6B9F-4E53-B848-16252088B64B}"/>
                </a:ext>
              </a:extLst>
            </p:cNvPr>
            <p:cNvCxnSpPr>
              <a:cxnSpLocks/>
              <a:stCxn id="8" idx="0"/>
              <a:endCxn id="23" idx="3"/>
            </p:cNvCxnSpPr>
            <p:nvPr/>
          </p:nvCxnSpPr>
          <p:spPr>
            <a:xfrm flipV="1">
              <a:off x="3220479" y="3764657"/>
              <a:ext cx="69857" cy="1906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8900BBE-F5BD-4032-9BDA-7F03F264F7E6}"/>
                </a:ext>
              </a:extLst>
            </p:cNvPr>
            <p:cNvCxnSpPr>
              <a:cxnSpLocks/>
              <a:stCxn id="10" idx="0"/>
              <a:endCxn id="25" idx="2"/>
            </p:cNvCxnSpPr>
            <p:nvPr/>
          </p:nvCxnSpPr>
          <p:spPr>
            <a:xfrm flipV="1">
              <a:off x="6605729" y="3778922"/>
              <a:ext cx="33040" cy="2125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495B89F-02D1-45F2-9491-72D70F14C1BB}"/>
                </a:ext>
              </a:extLst>
            </p:cNvPr>
            <p:cNvCxnSpPr>
              <a:cxnSpLocks/>
              <a:stCxn id="9" idx="0"/>
              <a:endCxn id="26" idx="5"/>
            </p:cNvCxnSpPr>
            <p:nvPr/>
          </p:nvCxnSpPr>
          <p:spPr>
            <a:xfrm flipV="1">
              <a:off x="9650952" y="3716720"/>
              <a:ext cx="168227" cy="2589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93D28E1-5B82-47CB-BD25-E56E393CF327}"/>
                </a:ext>
              </a:extLst>
            </p:cNvPr>
            <p:cNvCxnSpPr>
              <a:cxnSpLocks/>
              <a:stCxn id="12" idx="1"/>
              <a:endCxn id="29" idx="3"/>
            </p:cNvCxnSpPr>
            <p:nvPr/>
          </p:nvCxnSpPr>
          <p:spPr>
            <a:xfrm flipH="1">
              <a:off x="6640464" y="2886148"/>
              <a:ext cx="299523" cy="24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5CF98DC-9F07-49F4-AAB3-8B8155DBE5E6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6238089" y="3252605"/>
              <a:ext cx="179329" cy="624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4032BE6-BE0C-4C27-90F5-05725DE6FF8C}"/>
                </a:ext>
              </a:extLst>
            </p:cNvPr>
            <p:cNvCxnSpPr>
              <a:cxnSpLocks/>
              <a:stCxn id="14" idx="3"/>
              <a:endCxn id="28" idx="1"/>
            </p:cNvCxnSpPr>
            <p:nvPr/>
          </p:nvCxnSpPr>
          <p:spPr>
            <a:xfrm>
              <a:off x="4529757" y="3345571"/>
              <a:ext cx="514625" cy="306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64FCD32-C0E8-4022-8F2C-2D1398F01C58}"/>
                </a:ext>
              </a:extLst>
            </p:cNvPr>
            <p:cNvCxnSpPr>
              <a:cxnSpLocks/>
              <a:stCxn id="11" idx="2"/>
              <a:endCxn id="27" idx="5"/>
            </p:cNvCxnSpPr>
            <p:nvPr/>
          </p:nvCxnSpPr>
          <p:spPr>
            <a:xfrm>
              <a:off x="4840321" y="3157511"/>
              <a:ext cx="218977" cy="1022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2BC7627B-7C33-4114-9AF0-297104FFD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5" y="3354712"/>
            <a:ext cx="6032905" cy="32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7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8DAAFB-E002-4B66-A6BE-22DFB284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255B5-347A-4CE7-B790-96AA59E92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137EA-F3C2-46D6-94AE-A240D7EE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267" y="1367672"/>
            <a:ext cx="5304044" cy="48943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Constant Temperature Anemometry (CTA) Probe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Small wire between two prongs</a:t>
            </a:r>
          </a:p>
          <a:p>
            <a:r>
              <a:rPr lang="en-US" dirty="0"/>
              <a:t>Current run through wire</a:t>
            </a:r>
          </a:p>
          <a:p>
            <a:r>
              <a:rPr lang="en-US" dirty="0"/>
              <a:t>Airflow changes temperature (and thus resistance) of wire</a:t>
            </a:r>
          </a:p>
          <a:p>
            <a:r>
              <a:rPr lang="en-US" dirty="0"/>
              <a:t>Resistance measured and airflow speed known</a:t>
            </a:r>
          </a:p>
          <a:p>
            <a:r>
              <a:rPr lang="en-US" dirty="0"/>
              <a:t>Good for frequency measurements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3538060-3676-457E-A8CD-11AB8D909296}"/>
              </a:ext>
            </a:extLst>
          </p:cNvPr>
          <p:cNvSpPr txBox="1">
            <a:spLocks/>
          </p:cNvSpPr>
          <p:nvPr/>
        </p:nvSpPr>
        <p:spPr>
          <a:xfrm>
            <a:off x="540689" y="1347998"/>
            <a:ext cx="5540662" cy="4487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Alternating Current Dielectric Barrier Discharge (AC-DBD) Actuator</a:t>
            </a:r>
          </a:p>
          <a:p>
            <a:pPr marL="0" indent="0" algn="ctr">
              <a:buFont typeface="Arial"/>
              <a:buNone/>
            </a:pPr>
            <a:endParaRPr lang="en-US" dirty="0"/>
          </a:p>
          <a:p>
            <a:r>
              <a:rPr lang="en-US" dirty="0"/>
              <a:t>Active flow control</a:t>
            </a:r>
          </a:p>
          <a:p>
            <a:r>
              <a:rPr lang="en-US" dirty="0"/>
              <a:t>Provide flow with disturbances of known frequency and amplitude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934A7-01E8-466F-9B51-19CDA55E7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21" y="4751021"/>
            <a:ext cx="4854784" cy="165773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2817AF-BC1A-45B0-871D-7ED58717E693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V="1">
            <a:off x="6081351" y="1103318"/>
            <a:ext cx="13970" cy="54694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B582D6-2CAF-493D-9653-EEAB23005E8A}"/>
              </a:ext>
            </a:extLst>
          </p:cNvPr>
          <p:cNvSpPr txBox="1"/>
          <p:nvPr/>
        </p:nvSpPr>
        <p:spPr>
          <a:xfrm>
            <a:off x="947456" y="6355249"/>
            <a:ext cx="456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Moreau, E., “Airflow Control By Non-Thermal Plasma Actuators,” </a:t>
            </a:r>
            <a:r>
              <a:rPr lang="en-US" sz="1000" i="1" dirty="0"/>
              <a:t>J. Phys. D: Appl. Phys., </a:t>
            </a:r>
            <a:r>
              <a:rPr lang="en-US" sz="1000" dirty="0"/>
              <a:t>40 605, 2007</a:t>
            </a:r>
          </a:p>
        </p:txBody>
      </p:sp>
    </p:spTree>
    <p:extLst>
      <p:ext uri="{BB962C8B-B14F-4D97-AF65-F5344CB8AC3E}">
        <p14:creationId xmlns:p14="http://schemas.microsoft.com/office/powerpoint/2010/main" val="188043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83BF1-431D-4648-9B43-B946AA87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680EA5-E822-4672-891D-A4494754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PSD at Shear Layer for Different Forcing Amplitudes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D11B1-7B32-49CE-BF97-B45983BBE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29" y="1278246"/>
            <a:ext cx="3256746" cy="2549922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Sampled at 2500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Forced at 245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Shedding frequency at 245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little frequency content in freestream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F91EB9-EB93-43B9-BE76-9B331EA1753E}"/>
              </a:ext>
            </a:extLst>
          </p:cNvPr>
          <p:cNvGrpSpPr/>
          <p:nvPr/>
        </p:nvGrpSpPr>
        <p:grpSpPr>
          <a:xfrm>
            <a:off x="3554233" y="767549"/>
            <a:ext cx="8839227" cy="5482175"/>
            <a:chOff x="3700875" y="958382"/>
            <a:chExt cx="8491125" cy="4941236"/>
          </a:xfrm>
        </p:grpSpPr>
        <p:pic>
          <p:nvPicPr>
            <p:cNvPr id="6" name="Picture 5" descr="Chart, histogram&#10;&#10;Description automatically generated">
              <a:extLst>
                <a:ext uri="{FF2B5EF4-FFF2-40B4-BE49-F238E27FC236}">
                  <a16:creationId xmlns:a16="http://schemas.microsoft.com/office/drawing/2014/main" id="{7A159ED7-538B-4642-A4B1-593B1BD60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875" y="958382"/>
              <a:ext cx="8491125" cy="494123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65E84D9-8282-47E9-ABF9-07DF3A433F18}"/>
                    </a:ext>
                  </a:extLst>
                </p:cNvPr>
                <p:cNvSpPr txBox="1"/>
                <p:nvPr/>
              </p:nvSpPr>
              <p:spPr>
                <a:xfrm rot="16200000">
                  <a:off x="3575883" y="2567287"/>
                  <a:ext cx="1543574" cy="532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PSD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mtClean="0"/>
                          </m:ctrlPr>
                        </m:fPr>
                        <m:num>
                          <m:sSup>
                            <m:sSupPr>
                              <m:ctrlPr>
                                <a:rPr lang="en-US" b="0" smtClean="0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V</m:t>
                              </m:r>
                            </m:e>
                            <m:sup>
                              <m:r>
                                <a:rPr lang="en-US" b="0" i="0" smtClean="0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/>
                            <m:t>Hz</m:t>
                          </m:r>
                        </m:den>
                      </m:f>
                      <m:r>
                        <a:rPr lang="en-US" b="0" i="0" smtClean="0"/>
                        <m:t>)</m:t>
                      </m:r>
                    </m:oMath>
                  </a14:m>
                  <a:endParaRPr lang="en-US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65E84D9-8282-47E9-ABF9-07DF3A433F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575883" y="2567287"/>
                  <a:ext cx="1543574" cy="532390"/>
                </a:xfrm>
                <a:prstGeom prst="rect">
                  <a:avLst/>
                </a:prstGeom>
                <a:blipFill>
                  <a:blip r:embed="rId3"/>
                  <a:stretch>
                    <a:fillRect r="-1099" b="-28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5B4175-4947-4190-963B-661BE17665F0}"/>
                </a:ext>
              </a:extLst>
            </p:cNvPr>
            <p:cNvSpPr txBox="1"/>
            <p:nvPr/>
          </p:nvSpPr>
          <p:spPr>
            <a:xfrm>
              <a:off x="7378442" y="5463264"/>
              <a:ext cx="1964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Frequency (Hz)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BD400E-4C13-441B-A8E9-7D60378B35F8}"/>
              </a:ext>
            </a:extLst>
          </p:cNvPr>
          <p:cNvGrpSpPr/>
          <p:nvPr/>
        </p:nvGrpSpPr>
        <p:grpSpPr>
          <a:xfrm>
            <a:off x="0" y="3679143"/>
            <a:ext cx="4208046" cy="2291338"/>
            <a:chOff x="61879" y="4703691"/>
            <a:chExt cx="4078984" cy="13356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DDDDDE-B7CF-47B6-89D0-258F8CFDF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79" y="5068088"/>
              <a:ext cx="4078984" cy="971272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8809AD3-F159-4739-BF46-5F794A52E2CF}"/>
                </a:ext>
              </a:extLst>
            </p:cNvPr>
            <p:cNvCxnSpPr>
              <a:cxnSpLocks/>
            </p:cNvCxnSpPr>
            <p:nvPr/>
          </p:nvCxnSpPr>
          <p:spPr>
            <a:xfrm>
              <a:off x="1552471" y="4848758"/>
              <a:ext cx="0" cy="8724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0987C3-BCBF-4565-B991-5094B97A96B1}"/>
                </a:ext>
              </a:extLst>
            </p:cNvPr>
            <p:cNvSpPr txBox="1"/>
            <p:nvPr/>
          </p:nvSpPr>
          <p:spPr>
            <a:xfrm>
              <a:off x="566334" y="4703691"/>
              <a:ext cx="19722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Measurement Location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45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01DE81-2468-44A3-9DEE-9FE19A33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C26CA9-B36F-4742-B9F9-45CD3008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131" y="130626"/>
            <a:ext cx="9510439" cy="1103313"/>
          </a:xfrm>
        </p:spPr>
        <p:txBody>
          <a:bodyPr/>
          <a:lstStyle/>
          <a:p>
            <a:r>
              <a:rPr lang="en-US" dirty="0"/>
              <a:t>Pre-Multiplied PSD at Shear Layer for Different Forcing Amplitudes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3711B-222D-47A4-BC91-210249E7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590" y="1537408"/>
            <a:ext cx="4794845" cy="514388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 Hz ‘breathing’ with no forcing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 Hz ‘breathing’ with 5 </a:t>
            </a:r>
            <a:r>
              <a:rPr lang="en-US" dirty="0" err="1"/>
              <a:t>kVpp</a:t>
            </a:r>
            <a:r>
              <a:rPr lang="en-US" dirty="0"/>
              <a:t> forcing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5BFDC8B-056F-463E-A918-2ADB72FA966C}"/>
              </a:ext>
            </a:extLst>
          </p:cNvPr>
          <p:cNvSpPr txBox="1">
            <a:spLocks/>
          </p:cNvSpPr>
          <p:nvPr/>
        </p:nvSpPr>
        <p:spPr>
          <a:xfrm>
            <a:off x="6347266" y="1537407"/>
            <a:ext cx="5444518" cy="832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Transition to turbulence likely with 8 and 12 </a:t>
            </a:r>
            <a:r>
              <a:rPr lang="en-US" sz="1400" dirty="0" err="1"/>
              <a:t>kVpp</a:t>
            </a:r>
            <a:r>
              <a:rPr lang="en-US" sz="1400" dirty="0"/>
              <a:t> forcing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Smaller bubble size =&gt;measurement is further downstream relative to bubble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1D0F48-2FFC-41A6-A422-76E9DB1735A4}"/>
              </a:ext>
            </a:extLst>
          </p:cNvPr>
          <p:cNvGrpSpPr/>
          <p:nvPr/>
        </p:nvGrpSpPr>
        <p:grpSpPr>
          <a:xfrm>
            <a:off x="40154" y="2544417"/>
            <a:ext cx="12151846" cy="3597403"/>
            <a:chOff x="40154" y="2544417"/>
            <a:chExt cx="12151846" cy="3597403"/>
          </a:xfrm>
        </p:grpSpPr>
        <p:pic>
          <p:nvPicPr>
            <p:cNvPr id="14" name="Picture 13" descr="Chart&#10;&#10;Description automatically generated">
              <a:extLst>
                <a:ext uri="{FF2B5EF4-FFF2-40B4-BE49-F238E27FC236}">
                  <a16:creationId xmlns:a16="http://schemas.microsoft.com/office/drawing/2014/main" id="{AB4FFF70-3E43-426C-BB84-3C04758D5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6077" y="2544417"/>
              <a:ext cx="6075923" cy="3535759"/>
            </a:xfrm>
            <a:prstGeom prst="rect">
              <a:avLst/>
            </a:prstGeom>
          </p:spPr>
        </p:pic>
        <p:pic>
          <p:nvPicPr>
            <p:cNvPr id="16" name="Picture 15" descr="Chart&#10;&#10;Description automatically generated">
              <a:extLst>
                <a:ext uri="{FF2B5EF4-FFF2-40B4-BE49-F238E27FC236}">
                  <a16:creationId xmlns:a16="http://schemas.microsoft.com/office/drawing/2014/main" id="{FB67F75A-047C-410F-853E-B0368EA2B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54" y="2544417"/>
              <a:ext cx="6075923" cy="353575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82F7A7-835A-4D1E-8EAB-BA75213CCE88}"/>
                </a:ext>
              </a:extLst>
            </p:cNvPr>
            <p:cNvSpPr txBox="1"/>
            <p:nvPr/>
          </p:nvSpPr>
          <p:spPr>
            <a:xfrm>
              <a:off x="2345267" y="5772488"/>
              <a:ext cx="1964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Frequency (Hz)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F1CDC3-146F-4F7F-B4E3-79A6A48DA859}"/>
                </a:ext>
              </a:extLst>
            </p:cNvPr>
            <p:cNvSpPr txBox="1"/>
            <p:nvPr/>
          </p:nvSpPr>
          <p:spPr>
            <a:xfrm>
              <a:off x="8421190" y="5772488"/>
              <a:ext cx="1964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Frequency (Hz)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294EFE8-09E9-4F89-8E56-F83C4CD64AF6}"/>
                    </a:ext>
                  </a:extLst>
                </p:cNvPr>
                <p:cNvSpPr txBox="1"/>
                <p:nvPr/>
              </p:nvSpPr>
              <p:spPr>
                <a:xfrm rot="16200000">
                  <a:off x="-408479" y="3726429"/>
                  <a:ext cx="17289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f*PSD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/>
                        <m:t>)</m:t>
                      </m:r>
                    </m:oMath>
                  </a14:m>
                  <a:endParaRPr lang="en-US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294EFE8-09E9-4F89-8E56-F83C4CD64A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408479" y="3726429"/>
                  <a:ext cx="172898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000" r="-26667" b="-3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0AF5D7F-EE67-4F3E-AC6D-CCDEDC0AB01B}"/>
                    </a:ext>
                  </a:extLst>
                </p:cNvPr>
                <p:cNvSpPr txBox="1"/>
                <p:nvPr/>
              </p:nvSpPr>
              <p:spPr>
                <a:xfrm rot="16200000">
                  <a:off x="5667443" y="3726430"/>
                  <a:ext cx="17289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f*PSD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/>
                        <m:t>)</m:t>
                      </m:r>
                    </m:oMath>
                  </a14:m>
                  <a:endParaRPr lang="en-US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0AF5D7F-EE67-4F3E-AC6D-CCDEDC0AB0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667443" y="3726430"/>
                  <a:ext cx="172898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197" r="-24590" b="-3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515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9A1B9E-B55B-49EF-9EE0-C8246D32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8D9A52-7F11-47D2-B20A-CDAB305F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Forcing on Bubble Size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DFED9-B79B-4EAF-BCED-AC24EAB6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21" y="3253551"/>
            <a:ext cx="5075410" cy="1169013"/>
          </a:xfrm>
        </p:spPr>
        <p:txBody>
          <a:bodyPr/>
          <a:lstStyle/>
          <a:p>
            <a:r>
              <a:rPr lang="en-US" dirty="0"/>
              <a:t>Higher forcing amplitude reduces bubble size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CD988-C70D-4304-B94E-00A1DE06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267" y="953985"/>
            <a:ext cx="5280329" cy="56188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FB47C2-0E3F-4783-8AC7-937E4F0C0CBA}"/>
              </a:ext>
            </a:extLst>
          </p:cNvPr>
          <p:cNvCxnSpPr/>
          <p:nvPr/>
        </p:nvCxnSpPr>
        <p:spPr>
          <a:xfrm>
            <a:off x="8189843" y="1103318"/>
            <a:ext cx="0" cy="52338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6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0E64F9-DE91-453C-A49A-59B04878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C9A6E2-431A-4B14-9FCB-51D16F5B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21" y="5"/>
            <a:ext cx="5182279" cy="110331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E2B92-B7C6-4722-8F6C-7A41A8D06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21" y="1683943"/>
            <a:ext cx="5075410" cy="4487594"/>
          </a:xfrm>
        </p:spPr>
        <p:txBody>
          <a:bodyPr/>
          <a:lstStyle/>
          <a:p>
            <a:r>
              <a:rPr lang="en-US" dirty="0"/>
              <a:t>‘Breathing’ behaves as expected</a:t>
            </a:r>
          </a:p>
          <a:p>
            <a:pPr lvl="1"/>
            <a:r>
              <a:rPr lang="en-US" dirty="0"/>
              <a:t>Forcing =&gt; smaller bubble size</a:t>
            </a:r>
          </a:p>
          <a:p>
            <a:pPr lvl="1"/>
            <a:r>
              <a:rPr lang="en-US" dirty="0"/>
              <a:t>Smaller bubble size =&gt; higher breathing frequency</a:t>
            </a:r>
          </a:p>
          <a:p>
            <a:pPr lvl="1"/>
            <a:r>
              <a:rPr lang="en-US" dirty="0"/>
              <a:t>Forcing =&gt; higher breathing frequency</a:t>
            </a:r>
          </a:p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BF9A858-6C68-4803-8DAB-1140F0C910CD}"/>
              </a:ext>
            </a:extLst>
          </p:cNvPr>
          <p:cNvSpPr txBox="1">
            <a:spLocks/>
          </p:cNvSpPr>
          <p:nvPr/>
        </p:nvSpPr>
        <p:spPr>
          <a:xfrm>
            <a:off x="6081351" y="5"/>
            <a:ext cx="5182279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C234B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Next Steps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E09838-DCE3-4004-A4C4-5DCD5A6B2FA7}"/>
              </a:ext>
            </a:extLst>
          </p:cNvPr>
          <p:cNvSpPr txBox="1">
            <a:spLocks/>
          </p:cNvSpPr>
          <p:nvPr/>
        </p:nvSpPr>
        <p:spPr>
          <a:xfrm>
            <a:off x="6202871" y="1682209"/>
            <a:ext cx="5075410" cy="4487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Optimize forcing</a:t>
            </a:r>
          </a:p>
          <a:p>
            <a:pPr lvl="1"/>
            <a:r>
              <a:rPr lang="en-US" dirty="0"/>
              <a:t>Decrease actuator height</a:t>
            </a:r>
          </a:p>
          <a:p>
            <a:pPr lvl="1"/>
            <a:r>
              <a:rPr lang="en-US" dirty="0"/>
              <a:t>Decrease distance between actuator and bubble</a:t>
            </a:r>
          </a:p>
          <a:p>
            <a:pPr lvl="1"/>
            <a:r>
              <a:rPr lang="en-US" dirty="0"/>
              <a:t>Decrease required forcing amplitude</a:t>
            </a:r>
          </a:p>
          <a:p>
            <a:pPr lvl="1"/>
            <a:r>
              <a:rPr lang="en-US" dirty="0"/>
              <a:t>Eliminate turbulent behavior</a:t>
            </a: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2B26EA-BB66-49E8-8EC8-598F20A908F5}"/>
              </a:ext>
            </a:extLst>
          </p:cNvPr>
          <p:cNvCxnSpPr>
            <a:cxnSpLocks/>
            <a:stCxn id="6" idx="1"/>
            <a:endCxn id="2" idx="0"/>
          </p:cNvCxnSpPr>
          <p:nvPr/>
        </p:nvCxnSpPr>
        <p:spPr>
          <a:xfrm>
            <a:off x="6081351" y="551662"/>
            <a:ext cx="0" cy="6021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56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B0520"/>
        </a:solidFill>
        <a:ln>
          <a:noFill/>
        </a:ln>
        <a:effectLst/>
      </a:spPr>
      <a:bodyPr rtlCol="0" anchor="ctr"/>
      <a:lstStyle>
        <a:defPPr algn="ctr">
          <a:defRPr sz="180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ofA_Little_Powerpoint_16-9_v2_withTFCL_logo" id="{90BEC97B-25CA-4BE8-AFE6-DCDFB8BCF70B}" vid="{224C8157-E985-4AE9-A2B0-751F4B3D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UofA_Little_Powerpoint_16-9_v2_withTHCL_logo</Template>
  <TotalTime>190</TotalTime>
  <Words>558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Verdana</vt:lpstr>
      <vt:lpstr>Office Theme</vt:lpstr>
      <vt:lpstr>PowerPoint Presentation</vt:lpstr>
      <vt:lpstr>Laminar Separation Bubble (LSB)</vt:lpstr>
      <vt:lpstr>Low Frequency Behavior in the LSB</vt:lpstr>
      <vt:lpstr>Experimental Setup</vt:lpstr>
      <vt:lpstr>Equipment</vt:lpstr>
      <vt:lpstr>PSD at Shear Layer for Different Forcing Amplitudes</vt:lpstr>
      <vt:lpstr>Pre-Multiplied PSD at Shear Layer for Different Forcing Amplitudes</vt:lpstr>
      <vt:lpstr>Effect of Forcing on Bubble Size</vt:lpstr>
      <vt:lpstr>Conclusion</vt:lpstr>
      <vt:lpstr>Acknowledgements</vt:lpstr>
      <vt:lpstr>PowerPoint Presentation</vt:lpstr>
    </vt:vector>
  </TitlesOfParts>
  <Company>The 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 Cotnoir</dc:creator>
  <cp:lastModifiedBy>Alek Cotnoir</cp:lastModifiedBy>
  <cp:revision>20</cp:revision>
  <dcterms:created xsi:type="dcterms:W3CDTF">2021-04-02T20:46:09Z</dcterms:created>
  <dcterms:modified xsi:type="dcterms:W3CDTF">2021-04-02T23:56:13Z</dcterms:modified>
</cp:coreProperties>
</file>